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480" y="7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08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25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438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72" indent="0" algn="ctr">
              <a:buNone/>
              <a:defRPr sz="1800"/>
            </a:lvl3pPr>
            <a:lvl4pPr marL="1371557" indent="0" algn="ctr">
              <a:buNone/>
              <a:defRPr sz="1600"/>
            </a:lvl4pPr>
            <a:lvl5pPr marL="1828743" indent="0" algn="ctr">
              <a:buNone/>
              <a:defRPr sz="1600"/>
            </a:lvl5pPr>
            <a:lvl6pPr marL="2285928" indent="0" algn="ctr">
              <a:buNone/>
              <a:defRPr sz="1600"/>
            </a:lvl6pPr>
            <a:lvl7pPr marL="2743114" indent="0" algn="ctr">
              <a:buNone/>
              <a:defRPr sz="1600"/>
            </a:lvl7pPr>
            <a:lvl8pPr marL="3200300" indent="0" algn="ctr">
              <a:buNone/>
              <a:defRPr sz="1600"/>
            </a:lvl8pPr>
            <a:lvl9pPr marL="365748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32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69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744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6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4"/>
            <a:ext cx="41907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4" indent="0">
              <a:buNone/>
              <a:defRPr sz="1600" b="1"/>
            </a:lvl7pPr>
            <a:lvl8pPr marL="3200300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4" indent="0">
              <a:buNone/>
              <a:defRPr sz="1600" b="1"/>
            </a:lvl7pPr>
            <a:lvl8pPr marL="3200300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21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74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416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7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0"/>
            </a:lvl2pPr>
            <a:lvl3pPr marL="914372" indent="0">
              <a:buNone/>
              <a:defRPr sz="1200"/>
            </a:lvl3pPr>
            <a:lvl4pPr marL="1371557" indent="0">
              <a:buNone/>
              <a:defRPr sz="1000"/>
            </a:lvl4pPr>
            <a:lvl5pPr marL="1828743" indent="0">
              <a:buNone/>
              <a:defRPr sz="1000"/>
            </a:lvl5pPr>
            <a:lvl6pPr marL="2285928" indent="0">
              <a:buNone/>
              <a:defRPr sz="1000"/>
            </a:lvl6pPr>
            <a:lvl7pPr marL="2743114" indent="0">
              <a:buNone/>
              <a:defRPr sz="1000"/>
            </a:lvl7pPr>
            <a:lvl8pPr marL="3200300" indent="0">
              <a:buNone/>
              <a:defRPr sz="1000"/>
            </a:lvl8pPr>
            <a:lvl9pPr marL="36574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2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663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72" indent="0">
              <a:buNone/>
              <a:defRPr sz="2400"/>
            </a:lvl3pPr>
            <a:lvl4pPr marL="1371557" indent="0">
              <a:buNone/>
              <a:defRPr sz="2000"/>
            </a:lvl4pPr>
            <a:lvl5pPr marL="1828743" indent="0">
              <a:buNone/>
              <a:defRPr sz="2000"/>
            </a:lvl5pPr>
            <a:lvl6pPr marL="2285928" indent="0">
              <a:buNone/>
              <a:defRPr sz="2000"/>
            </a:lvl6pPr>
            <a:lvl7pPr marL="2743114" indent="0">
              <a:buNone/>
              <a:defRPr sz="2000"/>
            </a:lvl7pPr>
            <a:lvl8pPr marL="3200300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7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0"/>
            </a:lvl2pPr>
            <a:lvl3pPr marL="914372" indent="0">
              <a:buNone/>
              <a:defRPr sz="1200"/>
            </a:lvl3pPr>
            <a:lvl4pPr marL="1371557" indent="0">
              <a:buNone/>
              <a:defRPr sz="1000"/>
            </a:lvl4pPr>
            <a:lvl5pPr marL="1828743" indent="0">
              <a:buNone/>
              <a:defRPr sz="1000"/>
            </a:lvl5pPr>
            <a:lvl6pPr marL="2285928" indent="0">
              <a:buNone/>
              <a:defRPr sz="1000"/>
            </a:lvl6pPr>
            <a:lvl7pPr marL="2743114" indent="0">
              <a:buNone/>
              <a:defRPr sz="1000"/>
            </a:lvl7pPr>
            <a:lvl8pPr marL="3200300" indent="0">
              <a:buNone/>
              <a:defRPr sz="1000"/>
            </a:lvl8pPr>
            <a:lvl9pPr marL="36574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88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84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8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8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26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49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26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95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09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5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8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A1363-0741-4AF0-8EFD-FEA0479720CD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FE7C-FECB-42F6-9A8C-4BF448365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51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7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9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4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9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6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1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7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3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8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8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4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jpe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microsoft.com/office/2007/relationships/hdphoto" Target="../media/hdphoto2.wdp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"/>
          <a:stretch/>
        </p:blipFill>
        <p:spPr>
          <a:xfrm>
            <a:off x="0" y="-2"/>
            <a:ext cx="9906000" cy="685800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591183" y="-1"/>
            <a:ext cx="3314817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5" descr="D:\Трофименко\Буклет БАРС\Картинки\36.png"/>
          <p:cNvPicPr>
            <a:picLocks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9" r="13449"/>
          <a:stretch/>
        </p:blipFill>
        <p:spPr bwMode="auto">
          <a:xfrm>
            <a:off x="6591180" y="0"/>
            <a:ext cx="3314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8482" y="-3"/>
            <a:ext cx="2340261" cy="9306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591179" y="6021288"/>
            <a:ext cx="3314817" cy="836712"/>
            <a:chOff x="3270636" y="1645820"/>
            <a:chExt cx="2242608" cy="940083"/>
          </a:xfrm>
        </p:grpSpPr>
        <p:sp>
          <p:nvSpPr>
            <p:cNvPr id="33" name="Параллелограмм 32"/>
            <p:cNvSpPr/>
            <p:nvPr/>
          </p:nvSpPr>
          <p:spPr>
            <a:xfrm>
              <a:off x="3270636" y="1645820"/>
              <a:ext cx="2242608" cy="313361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/>
            <p:cNvSpPr/>
            <p:nvPr/>
          </p:nvSpPr>
          <p:spPr>
            <a:xfrm>
              <a:off x="3270636" y="2272542"/>
              <a:ext cx="2242608" cy="313361"/>
            </a:xfrm>
            <a:prstGeom prst="parallelogram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/>
            <p:cNvSpPr/>
            <p:nvPr/>
          </p:nvSpPr>
          <p:spPr>
            <a:xfrm>
              <a:off x="3270636" y="1959181"/>
              <a:ext cx="2242608" cy="313361"/>
            </a:xfrm>
            <a:prstGeom prst="parallelogram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591179" y="6035666"/>
            <a:ext cx="2099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ПРЕБЫВАНИЕ В </a:t>
            </a:r>
            <a:r>
              <a:rPr lang="ru-RU" sz="1400" spc="-1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РЕЗЕРВЕ </a:t>
            </a:r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91179" y="6331922"/>
            <a:ext cx="2099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ДОСТОЙНЫЙ ВЫБОР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18819" y="6599237"/>
            <a:ext cx="2099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ПАТРИОТА </a:t>
            </a:r>
            <a:r>
              <a:rPr lang="ru-RU" sz="1400" spc="-1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РОССИИ!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0" y="2307"/>
            <a:ext cx="6591182" cy="685569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6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300" dirty="0" smtClean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49497" y="86196"/>
            <a:ext cx="2915671" cy="3893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ПЯТЬ ШАГОВ </a:t>
            </a:r>
          </a:p>
          <a:p>
            <a:pPr algn="ctr">
              <a:lnSpc>
                <a:spcPct val="98000"/>
              </a:lnSpc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К ПОСТУПЛЕНИЮ В </a:t>
            </a: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РЕЗЕРВ</a:t>
            </a:r>
          </a:p>
          <a:p>
            <a:pPr algn="ctr">
              <a:lnSpc>
                <a:spcPct val="98000"/>
              </a:lnSpc>
            </a:pPr>
            <a:endParaRPr lang="ru-RU" sz="1000" b="1" dirty="0">
              <a:solidFill>
                <a:srgbClr val="005C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Pro-Bold"/>
            </a:endParaRPr>
          </a:p>
          <a:p>
            <a:pPr marL="273050" indent="-273050">
              <a:lnSpc>
                <a:spcPct val="98000"/>
              </a:lnSpc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Подача заявления о поступлении</a:t>
            </a:r>
            <a:b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резерв в военный комиссариат</a:t>
            </a:r>
            <a:b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 месту воинского учета или пребывания.</a:t>
            </a:r>
            <a:endParaRPr lang="ru-RU" sz="12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Сбор и предоставление минимального комплекта документов.</a:t>
            </a:r>
            <a:endParaRPr lang="ru-RU" sz="12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Проведение мероприятий </a:t>
            </a:r>
            <a:b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отбора </a:t>
            </a:r>
            <a:r>
              <a:rPr lang="ru-RU" sz="1200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(мед. освидетельствование) </a:t>
            </a: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через военный комиссариат</a:t>
            </a:r>
            <a:b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течение не более 3-х суток.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Прохождение аттестационной комиссии</a:t>
            </a:r>
            <a:r>
              <a:rPr lang="ru-RU" sz="1200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Заключение контракта </a:t>
            </a:r>
            <a:b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 пребывании в резерве </a:t>
            </a:r>
            <a:b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400" b="1" i="1" spc="-3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только на территории </a:t>
            </a:r>
            <a:r>
              <a:rPr lang="ru-RU" sz="1400" b="1" i="1" spc="-3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Краснодарского </a:t>
            </a:r>
            <a:r>
              <a:rPr lang="ru-RU" sz="1400" b="1" i="1" spc="-3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края</a:t>
            </a: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Pro-Regular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8802" y="88493"/>
            <a:ext cx="3166789" cy="1954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СИСТЕМА</a:t>
            </a:r>
            <a:br>
              <a:rPr lang="ru-RU" sz="1500" b="1" dirty="0" smtClean="0">
                <a:solidFill>
                  <a:srgbClr val="005CAA"/>
                </a:solidFill>
                <a:latin typeface="MyriadPro-Bold"/>
              </a:rPr>
            </a:b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ПОДГОТОВКИ РЕЗЕРВИСТОВ</a:t>
            </a:r>
            <a:endParaRPr lang="ru-RU" sz="1500" b="1" dirty="0">
              <a:solidFill>
                <a:srgbClr val="005CAA"/>
              </a:solidFill>
              <a:latin typeface="MyriadPro-Bold"/>
            </a:endParaRPr>
          </a:p>
          <a:p>
            <a:pPr lvl="0"/>
            <a:endParaRPr lang="ru-RU" sz="700" b="1" dirty="0">
              <a:solidFill>
                <a:srgbClr val="005CAA"/>
              </a:solidFill>
              <a:latin typeface="MyriadPro-Bold"/>
            </a:endParaRPr>
          </a:p>
          <a:p>
            <a:pPr lvl="0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ЕЖЕКВАРТАЛЬНО: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Pro-Bold"/>
            </a:endParaRPr>
          </a:p>
          <a:p>
            <a:pPr lvl="0"/>
            <a:r>
              <a:rPr lang="ru-RU" sz="1300" b="1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Тренировочные занятия - 6 дней </a:t>
            </a:r>
            <a:br>
              <a:rPr lang="ru-RU" sz="1300" b="1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300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(всего </a:t>
            </a:r>
            <a:r>
              <a:rPr lang="en-US" sz="1300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ru-RU" sz="1300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24 дня</a:t>
            </a:r>
            <a:r>
              <a:rPr lang="en-US" sz="1300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ru-RU" sz="1300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год)</a:t>
            </a:r>
            <a:endParaRPr lang="ru-RU" sz="1300" i="1" spc="-30" dirty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lvl="0"/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РАЗ В ПОЛУГОДИЕ: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Pro-Bold"/>
            </a:endParaRPr>
          </a:p>
          <a:p>
            <a:pPr lvl="0"/>
            <a:r>
              <a:rPr lang="ru-RU" sz="1300" b="1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Учебные сборы  - 15 дней</a:t>
            </a:r>
          </a:p>
          <a:p>
            <a:pPr lvl="0"/>
            <a:r>
              <a:rPr lang="ru-RU" sz="1300" i="1" spc="-30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(всего 30 дней в год)</a:t>
            </a:r>
            <a:endParaRPr lang="ru-RU" sz="7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547587" y="4226805"/>
            <a:ext cx="2915671" cy="1327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ПЕРЕЧЕНЬ НЕОБХОДИМЫХ</a:t>
            </a:r>
            <a:br>
              <a:rPr lang="ru-RU" sz="1500" b="1" dirty="0" smtClean="0">
                <a:solidFill>
                  <a:srgbClr val="005CAA"/>
                </a:solidFill>
                <a:latin typeface="MyriadPro-Bold"/>
              </a:rPr>
            </a:b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ДОКУМЕНТОВ</a:t>
            </a:r>
          </a:p>
          <a:p>
            <a:pPr algn="ctr">
              <a:lnSpc>
                <a:spcPct val="98000"/>
              </a:lnSpc>
            </a:pPr>
            <a:endParaRPr lang="ru-RU" sz="800" b="1" dirty="0" smtClean="0">
              <a:solidFill>
                <a:srgbClr val="005CAA"/>
              </a:solidFill>
              <a:latin typeface="MyriadPro-Bold"/>
            </a:endParaRPr>
          </a:p>
          <a:p>
            <a:pPr indent="361950" algn="just">
              <a:lnSpc>
                <a:spcPct val="98000"/>
              </a:lnSpc>
              <a:buClr>
                <a:srgbClr val="C00000"/>
              </a:buClr>
              <a:buSzPct val="120000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Копия паспорта, военного билета </a:t>
            </a:r>
            <a:r>
              <a:rPr lang="ru-RU" sz="1200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(при наличии), </a:t>
            </a: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СНИЛС, ИНН, справка с указанием банковских реквизитов.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95912" y="5719447"/>
            <a:ext cx="318353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r>
              <a:rPr lang="ru-RU" sz="2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БУДЬ ВСЕГДА ГОТОВ</a:t>
            </a:r>
          </a:p>
          <a:p>
            <a:pPr algn="ctr"/>
            <a:r>
              <a:rPr lang="ru-RU" sz="2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з</a:t>
            </a:r>
            <a:r>
              <a:rPr lang="ru-RU" sz="2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ащитить свой регион, </a:t>
            </a:r>
            <a:br>
              <a:rPr lang="ru-RU" sz="2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</a:br>
            <a:r>
              <a:rPr lang="ru-RU" sz="2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дом, семью …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</p:txBody>
      </p:sp>
      <p:pic>
        <p:nvPicPr>
          <p:cNvPr id="1032" name="Picture 8" descr="C:\МОБ ОТДЕЛ\СС\МОБ ОТДЕЛ\Резервисты 2025\Сборы АГС17 с 6 по 21.04.25\Фотоотчет сборы АГС-17\19.04.25 Хмелевка ГУБЕРНАТОР\IMG_20250419_205210_9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65" t="20768" r="3692" b="8847"/>
          <a:stretch/>
        </p:blipFill>
        <p:spPr bwMode="auto">
          <a:xfrm>
            <a:off x="238092" y="2714620"/>
            <a:ext cx="2719867" cy="18584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629" y="1962769"/>
            <a:ext cx="3228056" cy="62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6579442" y="-2"/>
            <a:ext cx="11741" cy="6858002"/>
          </a:xfrm>
          <a:prstGeom prst="line">
            <a:avLst/>
          </a:prstGeom>
          <a:ln w="1016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514966" y="4781019"/>
            <a:ext cx="2200361" cy="1634082"/>
            <a:chOff x="7742431" y="56569"/>
            <a:chExt cx="1582544" cy="1106488"/>
          </a:xfrm>
        </p:grpSpPr>
        <p:pic>
          <p:nvPicPr>
            <p:cNvPr id="37" name="Рисунок 2"/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1" r="1" b="-90"/>
            <a:stretch/>
          </p:blipFill>
          <p:spPr bwMode="auto">
            <a:xfrm>
              <a:off x="7935761" y="56569"/>
              <a:ext cx="1247214" cy="110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7742431" y="569180"/>
              <a:ext cx="158254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900" b="1" i="1" dirty="0" smtClean="0">
                  <a:solidFill>
                    <a:srgbClr val="0033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АРМИЯ РОССИИ</a:t>
              </a:r>
              <a:endParaRPr lang="ru-RU" sz="900" b="1" i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2488" y="5820606"/>
            <a:ext cx="1079086" cy="1085182"/>
          </a:xfrm>
          <a:prstGeom prst="rect">
            <a:avLst/>
          </a:prstGeom>
          <a:effectLst>
            <a:glow rad="101600">
              <a:srgbClr val="A5A5A5">
                <a:satMod val="175000"/>
                <a:alpha val="40000"/>
              </a:srgbClr>
            </a:glow>
          </a:effectLst>
        </p:spPr>
      </p:pic>
      <p:sp>
        <p:nvSpPr>
          <p:cNvPr id="43" name="TextBox 42"/>
          <p:cNvSpPr txBox="1"/>
          <p:nvPr/>
        </p:nvSpPr>
        <p:spPr>
          <a:xfrm>
            <a:off x="6697087" y="4581128"/>
            <a:ext cx="31835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r>
              <a:rPr lang="ru-RU" sz="24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Только на территории Краснодарского края</a:t>
            </a:r>
            <a:endParaRPr lang="ru-RU" sz="16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74820" y="2132856"/>
            <a:ext cx="2828064" cy="1723516"/>
          </a:xfrm>
          <a:prstGeom prst="rect">
            <a:avLst/>
          </a:prstGeom>
        </p:spPr>
        <p:txBody>
          <a:bodyPr wrap="square" lIns="121888" tIns="60944" rIns="121888" bIns="60944">
            <a:spAutoFit/>
          </a:bodyPr>
          <a:lstStyle/>
          <a:p>
            <a:pPr algn="ctr" defTabSz="1285001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Мобилизационный</a:t>
            </a:r>
            <a:b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</a:b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людской резерв</a:t>
            </a:r>
          </a:p>
          <a:p>
            <a:pPr algn="ctr" defTabSz="1285001">
              <a:defRPr/>
            </a:pPr>
            <a:endParaRPr lang="ru-RU" sz="3600" kern="0" dirty="0">
              <a:solidFill>
                <a:srgbClr val="C00000"/>
              </a:solidFill>
              <a:effectLst>
                <a:glow rad="127000">
                  <a:prstClr val="white"/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83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"/>
          <a:stretch/>
        </p:blipFill>
        <p:spPr>
          <a:xfrm>
            <a:off x="33368" y="166"/>
            <a:ext cx="9839264" cy="685766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8915" y="5296574"/>
            <a:ext cx="1704762" cy="64057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4" y="5593274"/>
            <a:ext cx="876051" cy="112763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1902" y="200468"/>
            <a:ext cx="1003252" cy="188053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007" y="2702077"/>
            <a:ext cx="1081754" cy="107246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0625" y="1184465"/>
            <a:ext cx="734832" cy="10011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74" y="0"/>
            <a:ext cx="3279755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1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3428" y="0"/>
            <a:ext cx="3285718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9148" y="0"/>
            <a:ext cx="3279755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159" dirty="0">
              <a:solidFill>
                <a:srgbClr val="000000"/>
              </a:solidFill>
              <a:latin typeface="MyriadPro-Regular"/>
            </a:endParaRPr>
          </a:p>
          <a:p>
            <a:endParaRPr lang="ru-RU" sz="1159" dirty="0">
              <a:solidFill>
                <a:srgbClr val="000000"/>
              </a:solidFill>
              <a:latin typeface="MyriadPro-Regular"/>
            </a:endParaRPr>
          </a:p>
          <a:p>
            <a:endParaRPr lang="ru-RU" sz="1325" dirty="0">
              <a:solidFill>
                <a:srgbClr val="000000"/>
              </a:solidFill>
              <a:latin typeface="MyriadPro-Regular"/>
            </a:endParaRPr>
          </a:p>
          <a:p>
            <a:endParaRPr lang="ru-RU" sz="1077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4209" y="238528"/>
            <a:ext cx="2814669" cy="4897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ПРЕБЫВАНИЕ В РЕЗЕРВЕ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ПРЕДУСМАТРИВАЕТ</a:t>
            </a:r>
          </a:p>
          <a:p>
            <a:pPr>
              <a:lnSpc>
                <a:spcPct val="98000"/>
              </a:lnSpc>
              <a:spcAft>
                <a:spcPts val="331"/>
              </a:spcAft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предназначение на воинскую должность;</a:t>
            </a:r>
          </a:p>
          <a:p>
            <a:pPr>
              <a:lnSpc>
                <a:spcPct val="98000"/>
              </a:lnSpc>
              <a:spcAft>
                <a:spcPts val="331"/>
              </a:spcAft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присвоение воинского звания;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прохождение военных сборов (тренировочных занятий) без отрыва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от основного места работы;</a:t>
            </a:r>
          </a:p>
          <a:p>
            <a:pPr>
              <a:lnSpc>
                <a:spcPct val="98000"/>
              </a:lnSpc>
            </a:pPr>
            <a:endParaRPr lang="en-US" sz="828" b="1" spc="-25" dirty="0">
              <a:solidFill>
                <a:srgbClr val="E4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СРОК КОНТРАКТА </a:t>
            </a:r>
            <a:r>
              <a:rPr lang="ru-RU" sz="1077" spc="-25" dirty="0">
                <a:solidFill>
                  <a:srgbClr val="000000"/>
                </a:solidFill>
                <a:latin typeface="MyriadPro-Regular"/>
              </a:rPr>
              <a:t>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3 года </a:t>
            </a:r>
          </a:p>
          <a:p>
            <a:pPr algn="ctr">
              <a:lnSpc>
                <a:spcPct val="98000"/>
              </a:lnSpc>
            </a:pPr>
            <a:endParaRPr lang="ru-RU" sz="2071" b="1" dirty="0">
              <a:solidFill>
                <a:srgbClr val="005CAA"/>
              </a:solidFill>
              <a:latin typeface="MyriadPro-Bold"/>
            </a:endParaRPr>
          </a:p>
          <a:p>
            <a:pPr algn="ctr">
              <a:lnSpc>
                <a:spcPct val="98000"/>
              </a:lnSpc>
            </a:pPr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ДЕНЕЖНОЕ СОДЕРЖАНИЕ</a:t>
            </a:r>
          </a:p>
          <a:p>
            <a:pPr algn="ctr"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ЗА ПРЕБЫВАНИЕ В РЕЗЕРВЕ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12 % от окладов по воинской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должности и воинскому званию ежемесячно (кроме периодов участия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</a:t>
            </a:r>
            <a:r>
              <a:rPr lang="ru-RU" sz="1077" b="1" i="1" spc="-25" dirty="0" err="1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сборовых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 мероприятиях):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рядовой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2 580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3 525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руб.;</a:t>
            </a:r>
            <a:endParaRPr lang="ru-RU" sz="1077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сержант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3 353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4 127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офицер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5 244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6 792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</a:p>
          <a:p>
            <a:pPr>
              <a:lnSpc>
                <a:spcPct val="98000"/>
              </a:lnSpc>
            </a:pPr>
            <a:endParaRPr lang="ru-RU" sz="828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ЗА УЧАСТИЕ </a:t>
            </a: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В ВОЕННЫХ СБОРАХ</a:t>
            </a:r>
          </a:p>
          <a:p>
            <a:pPr>
              <a:lnSpc>
                <a:spcPct val="98000"/>
              </a:lnSpc>
            </a:pPr>
            <a:r>
              <a:rPr lang="ru-RU" sz="1159" i="1" spc="-25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зависимости от воинской должности)</a:t>
            </a:r>
            <a:r>
              <a:rPr lang="ru-RU" sz="1159" b="1" i="1" spc="-25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рядовой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21 496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29 376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руб.;</a:t>
            </a:r>
            <a:endParaRPr lang="ru-RU" sz="1077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сержант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27 944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34 391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офицер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43 701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56 599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32603" y="238528"/>
            <a:ext cx="2809961" cy="6424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ЛЬГОТЫ И КОМПЕНСАЦИИ</a:t>
            </a:r>
          </a:p>
          <a:p>
            <a:pPr algn="ctr"/>
            <a:endParaRPr lang="ru-RU" sz="828" b="1" dirty="0">
              <a:solidFill>
                <a:srgbClr val="005CAA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СОХРАНЯЕТСЯ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рабочее место и средняя заработная плата на период привлечения к военным сборам (тренировочным занятиям)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ПРОДОВОЛЬСТВЕННОЕ ОБЕСПЕЧЕНИЕ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трехразовое питание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месту и исполнения 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обязанностей военной службы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ВЕЩЕВОЕ ОБЕСПЕЧЕНИЕ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обеспечение обмундированием на весь период </a:t>
            </a:r>
          </a:p>
          <a:p>
            <a:pPr>
              <a:lnSpc>
                <a:spcPct val="98000"/>
              </a:lnSpc>
            </a:pPr>
            <a:r>
              <a:rPr lang="ru-RU" sz="1159" b="1" i="1" spc="-25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пребывания </a:t>
            </a: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резерве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МЕДИЦИНСКОЕ ОБЕСПЕЧЕНИЕ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обследование, лечение, обеспечение лекарствами в период </a:t>
            </a:r>
            <a:r>
              <a:rPr lang="ru-RU" sz="1159" b="1" i="1" spc="-25" dirty="0" err="1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сборовых</a:t>
            </a: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мероприятий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ОБЯЗАТЕЛЬНОЕ </a:t>
            </a: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ГОСУДАРСТВЕННОЕ СТРАХОВАНИЕ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жизни и здоровья за счет средств федерального бюджета при исполнении обязанностей военной службы</a:t>
            </a:r>
          </a:p>
          <a:p>
            <a:pPr>
              <a:lnSpc>
                <a:spcPct val="98000"/>
              </a:lnSpc>
            </a:pPr>
            <a:endParaRPr lang="ru-RU" sz="828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ПРОЕЗД РАЗЛИЧНЫМИ </a:t>
            </a: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ВИДАМИ ТРАНСПОРТА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бесплатный проезд к месту проведения военных сборов и обратно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ДЕНЕЖНАЯ КОМПЕНСАЦИЯ ЗА НАЙМ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рассчитывается в порядке, установленном Правительством РФ</a:t>
            </a:r>
            <a:endParaRPr lang="ru-RU" sz="82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/>
          </p:cNvPicPr>
          <p:nvPr/>
        </p:nvPicPr>
        <p:blipFill rotWithShape="1">
          <a:blip r:embed="rId8"/>
          <a:srcRect l="9017" r="10695" b="7077"/>
          <a:stretch/>
        </p:blipFill>
        <p:spPr>
          <a:xfrm>
            <a:off x="3351267" y="579538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89" y="3163935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5" name="Рисунок 54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189" y="2351038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7" name="Рисунок 56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352188" y="5144871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9" name="Рисунок 58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3352189" y="1360416"/>
            <a:ext cx="358499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8" name="Рисунок 67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352189" y="6131229"/>
            <a:ext cx="357239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9" name="TextBox 68"/>
          <p:cNvSpPr txBox="1"/>
          <p:nvPr/>
        </p:nvSpPr>
        <p:spPr>
          <a:xfrm>
            <a:off x="6405539" y="5895256"/>
            <a:ext cx="3551184" cy="917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988" spc="-8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ПРЕБЫВАНИЕ В РЕЗЕРВЕ – </a:t>
            </a:r>
          </a:p>
          <a:p>
            <a:pPr algn="ctr"/>
            <a:r>
              <a:rPr lang="ru-RU" sz="1988" spc="-8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ДОСТОЙНЫЙ ВЫБОР </a:t>
            </a:r>
          </a:p>
          <a:p>
            <a:pPr algn="ctr"/>
            <a:r>
              <a:rPr lang="ru-RU" sz="1988" spc="-8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ПАТРИОТА РОССИИ!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66"/>
          <a:stretch/>
        </p:blipFill>
        <p:spPr>
          <a:xfrm flipH="1">
            <a:off x="6462413" y="3933056"/>
            <a:ext cx="3572107" cy="22087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https://inteligencialimite.org/wp-content/uploads/2023/01/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0" y="582260"/>
            <a:ext cx="369718" cy="36971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01" t="55282" r="4096" b="1"/>
          <a:stretch/>
        </p:blipFill>
        <p:spPr>
          <a:xfrm>
            <a:off x="63490" y="4053408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Рисунок 11"/>
          <p:cNvPicPr>
            <a:picLocks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" t="1385" r="85466" b="76196"/>
          <a:stretch/>
        </p:blipFill>
        <p:spPr>
          <a:xfrm>
            <a:off x="3352189" y="3978719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36" name="Picture 12" descr="https://fmdent-kids.ru/wp-content/uploads/2022/12/i-_6_.png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0" y="2559183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668213" y="248798"/>
            <a:ext cx="3237787" cy="3924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ПЯТЬ ШАГОВ </a:t>
            </a:r>
          </a:p>
          <a:p>
            <a:pPr algn="ctr">
              <a:lnSpc>
                <a:spcPct val="98000"/>
              </a:lnSpc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К ПОСТУПЛЕНИЮ В </a:t>
            </a:r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РЕЗЕРВ</a:t>
            </a:r>
          </a:p>
          <a:p>
            <a:pPr algn="ctr">
              <a:lnSpc>
                <a:spcPct val="98000"/>
              </a:lnSpc>
            </a:pPr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marL="273050" indent="-273050">
              <a:lnSpc>
                <a:spcPct val="98000"/>
              </a:lnSpc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Подать заявление в военный комиссариат по месту жительства (регистрации) о поступлении в резерв.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Собрать и представить минимальный комплект документов. </a:t>
            </a:r>
            <a:endParaRPr lang="ru-RU" sz="14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Пройти мероприятия отбора через военный комиссариат по месту жительства.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Прохождение аттестационной комиссии в воинской части-формирователе.</a:t>
            </a:r>
            <a:endParaRPr lang="ru-RU" sz="14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Заключить контракт о пребывании в резерве.</a:t>
            </a:r>
            <a:endParaRPr lang="ru-RU" sz="1300" dirty="0">
              <a:solidFill>
                <a:srgbClr val="000000"/>
              </a:solidFill>
              <a:latin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7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325</Words>
  <Application>Microsoft Office PowerPoint</Application>
  <PresentationFormat>Лист A4 (210x297 мм)</PresentationFormat>
  <Paragraphs>94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1_Тема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Дума Дмитрий Владимирович</dc:creator>
  <cp:lastModifiedBy>Kyznetsova</cp:lastModifiedBy>
  <cp:revision>144</cp:revision>
  <cp:lastPrinted>2025-05-05T17:46:01Z</cp:lastPrinted>
  <dcterms:created xsi:type="dcterms:W3CDTF">2025-05-04T10:26:30Z</dcterms:created>
  <dcterms:modified xsi:type="dcterms:W3CDTF">2025-10-06T13:45:46Z</dcterms:modified>
</cp:coreProperties>
</file>